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82" r:id="rId6"/>
    <p:sldId id="260" r:id="rId7"/>
    <p:sldId id="261" r:id="rId8"/>
    <p:sldId id="284" r:id="rId9"/>
    <p:sldId id="262" r:id="rId10"/>
    <p:sldId id="279" r:id="rId11"/>
    <p:sldId id="280" r:id="rId12"/>
    <p:sldId id="269" r:id="rId13"/>
    <p:sldId id="270" r:id="rId14"/>
    <p:sldId id="278" r:id="rId15"/>
    <p:sldId id="285" r:id="rId16"/>
    <p:sldId id="263" r:id="rId17"/>
    <p:sldId id="264" r:id="rId18"/>
    <p:sldId id="265" r:id="rId19"/>
    <p:sldId id="297" r:id="rId20"/>
    <p:sldId id="286" r:id="rId21"/>
    <p:sldId id="268" r:id="rId22"/>
    <p:sldId id="271" r:id="rId23"/>
    <p:sldId id="272" r:id="rId24"/>
    <p:sldId id="273" r:id="rId25"/>
    <p:sldId id="296" r:id="rId26"/>
    <p:sldId id="274" r:id="rId27"/>
    <p:sldId id="275" r:id="rId28"/>
    <p:sldId id="276" r:id="rId29"/>
    <p:sldId id="299" r:id="rId30"/>
    <p:sldId id="289" r:id="rId31"/>
    <p:sldId id="287" r:id="rId32"/>
    <p:sldId id="295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6206B-DDD1-4108-A71D-FB4D348C9F3D}" type="datetimeFigureOut">
              <a:rPr lang="fr-FR" smtClean="0"/>
              <a:t>19/03/2024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79485-551E-47D4-9476-E1AC6BDAAD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54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BAF1A4-3049-D095-EE50-94A0B523C187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854574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58766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228498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0A06D6-7B5A-5D7E-F35D-599D1056453B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68334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879487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83532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4EFB71-5BC8-3B69-D9CA-8DF0C7122FB1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068274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39587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33351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BEEEA5-55F0-6CF3-A44B-433A4C2507AE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370005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57633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742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FC819B-5D1D-EF70-FA24-F50D4EBAAD93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A3CC-E476-E055-0FE8-CE1C0BDED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07177-ACC8-C511-4BFF-6AF593193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9CA0C-8053-41D5-A530-1085BB8E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61CBB-6C24-B5ED-DDB9-1FA0F8D5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85065-7543-CF03-B828-E23CC8FC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53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E16C-F1CC-F98D-92D5-FC35D2F5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8D284-60E0-0111-4049-6CC3112B9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D4898-3FB2-35C6-82FB-49A9747C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6BB15-A5A1-FADE-2FE8-590A303F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5C2CC-C30B-D3E8-FC75-097ECCBE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45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D556F3-259C-5B5A-D239-EEF950D34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15F41-E10B-973F-A93B-5693108BC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22034-E30B-3693-2745-3C6B2DC6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A2F5A-E4C9-5931-0E6B-47FE0363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B317F-E71A-4E10-613E-BC08040B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5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972D-52BD-6714-4366-3BFBF65C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14A0-AD29-EE40-6ACB-7E2DD9587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842E0-9437-04F7-4DF8-2B0DB672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E367-165A-F91E-27FD-8856C10A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6479-5741-DCA0-2B51-DD0FFDD6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8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086D-E6C3-7E51-512A-14D0BDD1F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92903-D680-5885-4B10-40206B3A0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48A75-D375-0D68-E31D-BE8FA675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3F62-2B2D-01F7-0624-E9AD0CC41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364B4-323C-1CD3-84F2-C53EDB67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59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FC34-F8C3-2375-2157-286E69F8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A0C5-3ADA-A874-C97B-4012EE46E7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DD397-45BB-6F91-DDBC-0992D7290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BF993-A943-3E75-2974-2881AE41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F1EA1-AC44-7970-969F-77B54C8E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B45CA-0D4D-B821-6E53-00505EF5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25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2D80-3D92-9ADC-E579-9CD57062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16140-52F8-BDB6-07B2-FAFE55FD2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D3DEE-5C8B-BE5E-B49E-9CE3B695A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74311-4FCD-70DA-83AD-13051F308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85AACE-A1E6-E413-213E-704F51C8D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C9A4C3-53FC-6A5D-E54A-E94878F5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E3261-D174-764B-67FA-F34A46EF7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3B9C0-271A-1215-3D1A-7E010117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11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92A6-F273-F8C4-481F-D9B299D0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92D69-922F-6AE8-764B-AC75E312B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41183-3B09-B2DD-1443-380F7EAE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93A91-596B-8F44-C3EB-5D300877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22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24EF5-9875-85CD-C9FF-63538FA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F368-129F-B33C-1DE5-7A2391941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80D01-7FF2-F74F-05F4-2F67BB9F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78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F834-FC78-19F8-0AC9-940107C2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F03E-7796-DAD6-27BA-88B7264F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130B9-6A2E-B5FD-FAF1-1E81E4F9B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6D6C9-4409-F30D-179C-9A565D3AE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69738-854E-A785-A53F-C8AD2A73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7697A-15B7-1097-4C4C-E709462F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795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6E8B-5E30-C92E-AEE0-436CABC8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80C57-5ED4-0D4C-A3CC-DADFF9300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B6F85-AA1E-7A92-8BCF-4D8FC4E04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2F991-C333-A598-4372-E25FE7B2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CF7DA-F11E-65FF-D162-840C7103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12993-EDEE-2A1D-30D0-1D6241AB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14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4963F-57C7-B458-8A0B-C497F6EC9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9EE32-3ADA-1DF0-267E-9CD7A71FB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AF2C5-5D09-0A7A-171D-95512F37A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96F0A-CC1C-B046-F442-5240EBC72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F0C11-83D6-4771-EC7E-0F23E5C27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78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584D-1187-ABA9-6D59-BC4133FEF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Anchoring</a:t>
            </a:r>
            <a:r>
              <a:rPr lang="fr-FR" dirty="0"/>
              <a:t> : Ancrage symbolique de données de digital </a:t>
            </a:r>
            <a:r>
              <a:rPr lang="fr-FR" dirty="0" err="1"/>
              <a:t>Twin</a:t>
            </a:r>
            <a:r>
              <a:rPr lang="fr-FR" dirty="0"/>
              <a:t> avec une ontologie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F9335-0ACB-2CE9-F22B-03E5D9BBD0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E3E33-2BD7-CA9B-B9B0-5B1C6215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2383D-05AF-8983-0B26-08386DD3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41F6F-E5E8-969D-08EB-2C4708AB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75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00EE-5706-64C1-356A-1DB5FA82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Ontologie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A7C6BEE-FBE6-4B8B-A963-126925001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64" y="365125"/>
            <a:ext cx="6815744" cy="38873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29812-7F3A-4D11-715D-DCD4551C0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Classes : blocs orange</a:t>
            </a:r>
          </a:p>
          <a:p>
            <a:r>
              <a:rPr lang="fr-FR" dirty="0"/>
              <a:t>Individues : blocs violets</a:t>
            </a:r>
          </a:p>
          <a:p>
            <a:r>
              <a:rPr lang="fr-FR" dirty="0"/>
              <a:t>Object </a:t>
            </a:r>
            <a:r>
              <a:rPr lang="fr-FR" dirty="0" err="1"/>
              <a:t>Properties</a:t>
            </a:r>
            <a:r>
              <a:rPr lang="fr-FR" dirty="0"/>
              <a:t> : flèches pointillées</a:t>
            </a:r>
          </a:p>
          <a:p>
            <a:r>
              <a:rPr lang="fr-FR" dirty="0"/>
              <a:t>Data </a:t>
            </a:r>
            <a:r>
              <a:rPr lang="fr-FR" dirty="0" err="1"/>
              <a:t>Properties</a:t>
            </a:r>
            <a:r>
              <a:rPr lang="fr-FR" dirty="0"/>
              <a:t> (non visible)</a:t>
            </a:r>
          </a:p>
        </p:txBody>
      </p:sp>
      <p:pic>
        <p:nvPicPr>
          <p:cNvPr id="8" name="Picture 7" descr="A drawing of a robot&#10;&#10;Description automatically generated with medium confidence">
            <a:extLst>
              <a:ext uri="{FF2B5EF4-FFF2-40B4-BE49-F238E27FC236}">
                <a16:creationId xmlns:a16="http://schemas.microsoft.com/office/drawing/2014/main" id="{F098A393-AD5A-3480-1D6E-D09CC4EEF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480" y="4052647"/>
            <a:ext cx="5591175" cy="23241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A2DD1C-75F1-2D75-1F2F-27B869F95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20322E4-63AC-E7C8-7941-15E13FB3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4462B58-36EB-E62C-D593-794B2F34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77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310F-FB8D-8FBF-8200-07A3CC35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OWL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4D189-7F21-5A5B-84C9-3546B21C4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 utilise par la communauté</a:t>
            </a:r>
          </a:p>
          <a:p>
            <a:r>
              <a:rPr lang="fr-FR" dirty="0"/>
              <a:t>Présence de nombreuse </a:t>
            </a:r>
            <a:r>
              <a:rPr lang="fr-FR" dirty="0" err="1"/>
              <a:t>Upper</a:t>
            </a:r>
            <a:r>
              <a:rPr lang="fr-FR" dirty="0"/>
              <a:t> ontologie</a:t>
            </a:r>
          </a:p>
          <a:p>
            <a:r>
              <a:rPr lang="fr-FR" dirty="0"/>
              <a:t>Présence de nombreux outils (</a:t>
            </a:r>
            <a:r>
              <a:rPr lang="fr-FR" dirty="0" err="1"/>
              <a:t>Protege</a:t>
            </a:r>
            <a:r>
              <a:rPr lang="fr-FR" dirty="0"/>
              <a:t>)</a:t>
            </a:r>
          </a:p>
          <a:p>
            <a:r>
              <a:rPr lang="fr-FR" dirty="0"/>
              <a:t>SWRL règles ontologiques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35CE81A-3865-F295-0F1D-839502B2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4AAB12-FDFB-CBC6-24A1-28B0606F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9A7CCF-D7E0-2F79-E6DB-F939BFAD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11</a:t>
            </a:fld>
            <a:endParaRPr lang="fr-FR"/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C84F8842-66FC-BC90-C95A-F531294B5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901" y="1292435"/>
            <a:ext cx="4720087" cy="47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5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FC64B-90FD-6954-23DD-996C8246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Upper</a:t>
            </a:r>
            <a:r>
              <a:rPr lang="fr-FR" dirty="0"/>
              <a:t> Ontologie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569A-D029-E378-3076-C642BB118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commune de travail </a:t>
            </a:r>
          </a:p>
          <a:p>
            <a:r>
              <a:rPr lang="fr-FR" dirty="0"/>
              <a:t>Base solide de travail déjà faite par des experts</a:t>
            </a:r>
          </a:p>
          <a:p>
            <a:r>
              <a:rPr lang="fr-FR" dirty="0"/>
              <a:t>Comptabilité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026D90B-1F42-C278-A8F6-E4D671BB5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99" y="2942431"/>
            <a:ext cx="6181725" cy="332422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673ABC-807C-94D3-32DC-BD29AE91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48BF0B1-E96E-E081-4621-4B6F08EE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DAB93A-45C8-D6FD-077B-8D535865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0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BCC2-8185-5C7C-18B6-796ACE71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178A5-3D4F-D109-DE93-9ED97674B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SOMA : The Socio-</a:t>
            </a:r>
            <a:r>
              <a:rPr lang="fr-FR" dirty="0" err="1"/>
              <a:t>physical</a:t>
            </a:r>
            <a:r>
              <a:rPr lang="fr-FR" dirty="0"/>
              <a:t> Model of </a:t>
            </a:r>
            <a:r>
              <a:rPr lang="fr-FR" dirty="0" err="1"/>
              <a:t>Activities</a:t>
            </a:r>
            <a:r>
              <a:rPr lang="fr-FR" dirty="0"/>
              <a:t> (SOMA) est une approche de modélisation ontologique pour les agents robotiques autonomes effectuant des activités de manipulation quotidiennes.</a:t>
            </a:r>
          </a:p>
          <a:p>
            <a:pPr>
              <a:defRPr/>
            </a:pPr>
            <a:r>
              <a:rPr lang="fr-FR" dirty="0"/>
              <a:t>EASE-CRC et </a:t>
            </a:r>
            <a:r>
              <a:rPr lang="fr-FR" sz="2800" b="0" i="0" u="none" strike="noStrike" cap="none" spc="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IAI </a:t>
            </a:r>
            <a:r>
              <a:rPr lang="fr-FR" sz="2800" b="0" i="0" u="none" strike="noStrike" cap="none" spc="0" dirty="0" err="1">
                <a:solidFill>
                  <a:schemeClr val="tx1"/>
                </a:solidFill>
                <a:latin typeface="Arial"/>
                <a:ea typeface="Arial"/>
                <a:cs typeface="Arial"/>
              </a:rPr>
              <a:t>University</a:t>
            </a:r>
            <a:r>
              <a:rPr lang="fr-FR" sz="2800" b="0" i="0" u="none" strike="noStrike" cap="none" spc="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 of </a:t>
            </a:r>
            <a:r>
              <a:rPr lang="fr-FR" sz="2800" b="0" i="0" u="none" strike="noStrike" cap="none" spc="0" dirty="0" err="1">
                <a:solidFill>
                  <a:schemeClr val="tx1"/>
                </a:solidFill>
                <a:latin typeface="Arial"/>
                <a:ea typeface="Arial"/>
                <a:cs typeface="Arial"/>
              </a:rPr>
              <a:t>Bremen</a:t>
            </a:r>
            <a:endParaRPr lang="fr-FR" sz="2800" b="0" i="0" u="none" strike="noStrike" cap="none" spc="0" dirty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fr-FR" dirty="0">
                <a:latin typeface="Arial"/>
                <a:ea typeface="Arial"/>
                <a:cs typeface="Arial"/>
              </a:rPr>
              <a:t>Notions : Objets, Agent, Qualité (dépend de l’environnement), Régions, Goal, </a:t>
            </a:r>
            <a:r>
              <a:rPr lang="fr-FR" dirty="0" err="1">
                <a:latin typeface="Arial"/>
                <a:ea typeface="Arial"/>
                <a:cs typeface="Arial"/>
              </a:rPr>
              <a:t>Tasks</a:t>
            </a:r>
            <a:r>
              <a:rPr lang="fr-FR" dirty="0">
                <a:latin typeface="Arial"/>
                <a:ea typeface="Arial"/>
                <a:cs typeface="Arial"/>
              </a:rPr>
              <a:t>, Sentiments </a:t>
            </a:r>
          </a:p>
          <a:p>
            <a:pPr>
              <a:defRPr/>
            </a:pPr>
            <a:r>
              <a:rPr lang="fr-FR" sz="2800" b="0" i="0" u="none" strike="noStrike" cap="none" spc="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Basé sur DOLCE</a:t>
            </a:r>
          </a:p>
          <a:p>
            <a:pPr>
              <a:defRPr/>
            </a:pPr>
            <a:endParaRPr lang="fr-FR" dirty="0"/>
          </a:p>
        </p:txBody>
      </p:sp>
      <p:pic>
        <p:nvPicPr>
          <p:cNvPr id="5" name="Picture 4" descr="A cartoon of a robot&#10;&#10;Description automatically generated">
            <a:extLst>
              <a:ext uri="{FF2B5EF4-FFF2-40B4-BE49-F238E27FC236}">
                <a16:creationId xmlns:a16="http://schemas.microsoft.com/office/drawing/2014/main" id="{4832965C-4920-6A30-6563-2084D4214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56" y="334487"/>
            <a:ext cx="1376080" cy="138683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2C122E-A55F-9BBF-3EB0-7F7C5296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39BEA6-8EEF-5DE3-7334-ACF64D23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065350-17D5-5D89-0D10-000DBDD9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24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30DA-F5D9-1381-9BB8-ACF64C5C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Moteur Ontologie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7CB15-2153-58A8-F0B6-E94455455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Owlready2 : Python</a:t>
            </a:r>
          </a:p>
          <a:p>
            <a:pPr lvl="1"/>
            <a:r>
              <a:rPr lang="fr-FR" dirty="0"/>
              <a:t>+</a:t>
            </a:r>
          </a:p>
          <a:p>
            <a:pPr lvl="2"/>
            <a:r>
              <a:rPr lang="fr-FR" dirty="0"/>
              <a:t>API très complète</a:t>
            </a:r>
          </a:p>
          <a:p>
            <a:pPr lvl="2"/>
            <a:r>
              <a:rPr lang="fr-FR" dirty="0"/>
              <a:t>Repose sur des </a:t>
            </a:r>
            <a:r>
              <a:rPr lang="fr-FR" dirty="0" err="1"/>
              <a:t>reasonner</a:t>
            </a:r>
            <a:r>
              <a:rPr lang="fr-FR" dirty="0"/>
              <a:t> existant</a:t>
            </a:r>
          </a:p>
          <a:p>
            <a:pPr lvl="1"/>
            <a:r>
              <a:rPr lang="fr-FR" dirty="0"/>
              <a:t>-</a:t>
            </a:r>
          </a:p>
          <a:p>
            <a:pPr lvl="2"/>
            <a:r>
              <a:rPr lang="fr-FR" dirty="0"/>
              <a:t>Pas suffisamment rapide</a:t>
            </a:r>
          </a:p>
          <a:p>
            <a:r>
              <a:rPr lang="fr-FR" dirty="0" err="1"/>
              <a:t>Ontologenius</a:t>
            </a:r>
            <a:r>
              <a:rPr lang="fr-FR" dirty="0"/>
              <a:t> : C++, ROS2</a:t>
            </a:r>
          </a:p>
          <a:p>
            <a:pPr lvl="1"/>
            <a:r>
              <a:rPr lang="fr-FR" dirty="0"/>
              <a:t>+</a:t>
            </a:r>
          </a:p>
          <a:p>
            <a:pPr lvl="2"/>
            <a:r>
              <a:rPr lang="fr-FR" dirty="0"/>
              <a:t>Penser pour la robotique</a:t>
            </a:r>
          </a:p>
          <a:p>
            <a:pPr lvl="2"/>
            <a:r>
              <a:rPr lang="fr-FR" dirty="0"/>
              <a:t>Très Rapide</a:t>
            </a:r>
          </a:p>
          <a:p>
            <a:pPr lvl="2"/>
            <a:r>
              <a:rPr lang="fr-FR" dirty="0"/>
              <a:t>Développement actif</a:t>
            </a:r>
          </a:p>
          <a:p>
            <a:pPr lvl="1"/>
            <a:r>
              <a:rPr lang="fr-FR" dirty="0"/>
              <a:t>-</a:t>
            </a:r>
          </a:p>
          <a:p>
            <a:pPr lvl="2"/>
            <a:r>
              <a:rPr lang="fr-FR" dirty="0"/>
              <a:t>Pas de SWRL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77EDB-AF2F-DC3C-541F-402DA2AB0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BC9E9-0E20-7FAC-4BC0-C3B9EB2AD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EF620-53BC-693C-FC1D-CD394FE7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495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87EB-CD05-C930-B106-8C971E4D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- Algorithme de l’</a:t>
            </a:r>
            <a:r>
              <a:rPr lang="fr-FR" dirty="0" err="1"/>
              <a:t>Anchoring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A0829-1CB0-9200-1480-3366C03C2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5BE74-E528-841A-91F6-7D1E819B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1AFA7-BA9C-B6CD-34EA-4E8CABA7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6855-F227-F4CB-D3F0-8D2EC2931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056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0852-3EFD-23E7-1860-F5F826D9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Simple</a:t>
            </a:r>
          </a:p>
        </p:txBody>
      </p:sp>
      <p:pic>
        <p:nvPicPr>
          <p:cNvPr id="5" name="Content Placeholder 4" descr="A group of white rectangular shapes&#10;&#10;Description automatically generated">
            <a:extLst>
              <a:ext uri="{FF2B5EF4-FFF2-40B4-BE49-F238E27FC236}">
                <a16:creationId xmlns:a16="http://schemas.microsoft.com/office/drawing/2014/main" id="{DAD66876-0180-2B21-E595-3553B2BF1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25185"/>
            <a:ext cx="7436992" cy="3387026"/>
          </a:xfrm>
        </p:spPr>
      </p:pic>
      <p:pic>
        <p:nvPicPr>
          <p:cNvPr id="7" name="Picture 6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3210142-0D87-8D70-ABC4-9EEDB89DE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75" y="4330860"/>
            <a:ext cx="6090249" cy="202549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755C176-4B25-00D1-98AA-C3AEE101A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6627C9-4AD5-1C21-BEAF-B18C7416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00DDE51-AF1D-0294-9D32-061DBE00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697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EB7B-A1D2-C8F1-B184-E3B209D6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</a:t>
            </a:r>
            <a:r>
              <a:rPr lang="fr-FR" dirty="0" err="1"/>
              <a:t>lineaire</a:t>
            </a:r>
            <a:endParaRPr lang="fr-FR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2CD0A1-E894-3614-9868-0ED735BE6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3" y="2225615"/>
            <a:ext cx="11270114" cy="319915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777C90-E4EC-C9E5-3909-B4C72EF0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CCB9A-CFDD-16CB-8460-1B077640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7776DC-2477-9EE9-8683-F26EF799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715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diagram of a diagram&#10;&#10;Description automatically generated">
            <a:extLst>
              <a:ext uri="{FF2B5EF4-FFF2-40B4-BE49-F238E27FC236}">
                <a16:creationId xmlns:a16="http://schemas.microsoft.com/office/drawing/2014/main" id="{22A58C04-2464-2518-10F3-692CF3D1C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53" y="439948"/>
            <a:ext cx="6738062" cy="61780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0DF6F0-9626-24C0-A417-EAA67D83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: </a:t>
            </a:r>
            <a:r>
              <a:rPr lang="fr-FR" dirty="0" err="1"/>
              <a:t>Ontology</a:t>
            </a:r>
            <a:r>
              <a:rPr lang="fr-FR" dirty="0"/>
              <a:t> Manager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3EC23-B944-9F74-F561-D26C371C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1043" y="1445445"/>
            <a:ext cx="3009704" cy="225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06C08-2282-A00A-8861-74C026AA4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8200" y="4181721"/>
            <a:ext cx="3735425" cy="210885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766112-6933-B4C9-C063-A32E1B47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C62145E-B74D-6AF8-1F33-BB576554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D46C49-5313-A5CF-FF93-18B04602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860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3421-567B-A06A-9831-DF3A109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9023" cy="1325563"/>
          </a:xfrm>
        </p:spPr>
        <p:txBody>
          <a:bodyPr/>
          <a:lstStyle/>
          <a:p>
            <a:r>
              <a:rPr lang="fr-FR" dirty="0" err="1"/>
              <a:t>Ontology</a:t>
            </a:r>
            <a:r>
              <a:rPr lang="fr-FR" dirty="0"/>
              <a:t> manager réduit</a:t>
            </a:r>
          </a:p>
        </p:txBody>
      </p:sp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567455B-FD3F-F81A-F4C2-3E00BC47BB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301129"/>
            <a:ext cx="4329023" cy="611560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8C2CA-8359-D0D7-AB43-0E391B1C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68634-FDF3-FE0A-2747-5E9E9F1B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4F0CE-80B7-4FAD-64EB-52B21106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675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ABE0-9A12-EBC8-59E6-AE7D64A1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985C-EEED-BA77-7FFD-9A3186133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robotique cognitive</a:t>
            </a:r>
          </a:p>
          <a:p>
            <a:r>
              <a:rPr lang="fr-FR" dirty="0"/>
              <a:t>Basé sur la Sémantique</a:t>
            </a:r>
          </a:p>
          <a:p>
            <a:r>
              <a:rPr lang="fr-FR" dirty="0"/>
              <a:t>Non basé sur langage informatique</a:t>
            </a:r>
          </a:p>
          <a:p>
            <a:r>
              <a:rPr lang="fr-FR" dirty="0"/>
              <a:t>Lisible pour humain et ordinateur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C0DBB-E58C-2749-5091-ED0FC926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21F90-FD06-9E80-D133-94EAFB85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5D7EC-6FA0-B7E1-5148-65B31159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66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18EA-C8D2-070F-5323-847B7D79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- Implémentation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BDA35-FD8C-5597-41A3-1487E1AE8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A855F-7AAC-4315-FA1A-C66E1D698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3E724-7CDB-A83F-F83C-F34AE4C1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B169C-BB52-2667-A99D-1D7105FB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96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B23-272A-8E94-AF00-AA2935EE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1CFF4-25E8-9D01-582C-E2517572D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Design : Création de l’ontologie vide d’individue</a:t>
            </a:r>
          </a:p>
          <a:p>
            <a:r>
              <a:rPr lang="fr-FR" dirty="0"/>
              <a:t>Setup : Remplie l’ontologie avec les individues et les informations des processus (</a:t>
            </a:r>
            <a:r>
              <a:rPr lang="fr-FR" dirty="0" err="1"/>
              <a:t>Task</a:t>
            </a:r>
            <a:r>
              <a:rPr lang="fr-FR" dirty="0"/>
              <a:t> Planner, Digital </a:t>
            </a:r>
            <a:r>
              <a:rPr lang="fr-FR" dirty="0" err="1"/>
              <a:t>Twin</a:t>
            </a:r>
            <a:r>
              <a:rPr lang="fr-FR" dirty="0"/>
              <a:t>)</a:t>
            </a:r>
          </a:p>
          <a:p>
            <a:r>
              <a:rPr lang="fr-FR" dirty="0"/>
              <a:t>Run (Boucle temps réel) : Ajoute les data </a:t>
            </a:r>
            <a:r>
              <a:rPr lang="fr-FR" dirty="0" err="1"/>
              <a:t>properties</a:t>
            </a:r>
            <a:r>
              <a:rPr lang="fr-FR" dirty="0"/>
              <a:t> et met à jour les relations en temps réel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808F5-561F-28F7-314F-C4015FD7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5E2F-6B68-A47A-4A95-90D3E425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56962-1044-4B2F-D776-8E24C922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849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32A30-4523-34C4-9943-5D78DD413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14E3A-618D-AAA0-E432-6B2F37241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96182" cy="4351338"/>
          </a:xfrm>
        </p:spPr>
        <p:txBody>
          <a:bodyPr/>
          <a:lstStyle/>
          <a:p>
            <a:r>
              <a:rPr lang="fr-FR" dirty="0"/>
              <a:t>Fait à la main avec </a:t>
            </a:r>
            <a:r>
              <a:rPr lang="fr-FR" dirty="0" err="1"/>
              <a:t>Protege</a:t>
            </a:r>
            <a:endParaRPr lang="fr-FR" dirty="0"/>
          </a:p>
          <a:p>
            <a:r>
              <a:rPr lang="fr-FR" dirty="0"/>
              <a:t>Basé sur SOMA</a:t>
            </a:r>
          </a:p>
          <a:p>
            <a:r>
              <a:rPr lang="fr-FR" dirty="0"/>
              <a:t>Ajout des couches </a:t>
            </a:r>
            <a:r>
              <a:rPr lang="fr-FR" dirty="0" err="1"/>
              <a:t>Mid</a:t>
            </a:r>
            <a:r>
              <a:rPr lang="fr-FR" dirty="0"/>
              <a:t> et Domain </a:t>
            </a:r>
          </a:p>
          <a:p>
            <a:r>
              <a:rPr lang="fr-FR" dirty="0" err="1"/>
              <a:t>Mid</a:t>
            </a:r>
            <a:r>
              <a:rPr lang="fr-FR" dirty="0"/>
              <a:t> : Ajout pour interaction de l’ontologie avec différente processus (Digital </a:t>
            </a:r>
            <a:r>
              <a:rPr lang="fr-FR" dirty="0" err="1"/>
              <a:t>Twin</a:t>
            </a:r>
            <a:r>
              <a:rPr lang="fr-FR" dirty="0"/>
              <a:t>, </a:t>
            </a:r>
            <a:r>
              <a:rPr lang="fr-FR" dirty="0" err="1"/>
              <a:t>Task</a:t>
            </a:r>
            <a:r>
              <a:rPr lang="fr-FR" dirty="0"/>
              <a:t> Planner)</a:t>
            </a:r>
          </a:p>
          <a:p>
            <a:r>
              <a:rPr lang="fr-FR" dirty="0"/>
              <a:t>Domain : Ajout pour la situation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D30FD25F-A5D9-F457-FF55-1D65B8D6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82" y="526211"/>
            <a:ext cx="3419418" cy="580557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AA9D19-7A41-B4A5-3C36-E66DEA79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C24AF4-4BB1-8EAE-D28C-442D161E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0B1949-8E16-A36F-25CD-32E687EA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903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326C-FF66-1B5E-2B94-8C004D94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9543A-16B5-4AB6-3991-3D5CF4224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Populer</a:t>
            </a:r>
            <a:r>
              <a:rPr lang="fr-FR" dirty="0"/>
              <a:t> l’ontologie : Ajouts des individues</a:t>
            </a:r>
          </a:p>
          <a:p>
            <a:pPr lvl="1"/>
            <a:r>
              <a:rPr lang="fr-FR" dirty="0"/>
              <a:t>Ajout des Id des Digital </a:t>
            </a:r>
            <a:r>
              <a:rPr lang="fr-FR" dirty="0" err="1"/>
              <a:t>Twin</a:t>
            </a:r>
            <a:endParaRPr lang="fr-FR" dirty="0"/>
          </a:p>
          <a:p>
            <a:pPr lvl="1"/>
            <a:r>
              <a:rPr lang="fr-FR" dirty="0"/>
              <a:t>Ajout des propriétés non décrites dans les DT</a:t>
            </a:r>
          </a:p>
          <a:p>
            <a:pPr lvl="1"/>
            <a:r>
              <a:rPr lang="fr-FR" dirty="0"/>
              <a:t>Fait avec un fichier de configuration JSON</a:t>
            </a:r>
          </a:p>
          <a:p>
            <a:r>
              <a:rPr lang="fr-FR" dirty="0"/>
              <a:t>Ajouter la configuration du Digital </a:t>
            </a:r>
            <a:r>
              <a:rPr lang="fr-FR" dirty="0" err="1"/>
              <a:t>Twin</a:t>
            </a:r>
            <a:endParaRPr lang="fr-FR" dirty="0"/>
          </a:p>
          <a:p>
            <a:pPr lvl="1"/>
            <a:r>
              <a:rPr lang="fr-FR" dirty="0"/>
              <a:t>Ajout de l’individue, des Alias, le temps réel</a:t>
            </a:r>
          </a:p>
          <a:p>
            <a:r>
              <a:rPr lang="fr-FR" dirty="0"/>
              <a:t>Ajouter la configuration du </a:t>
            </a:r>
            <a:r>
              <a:rPr lang="fr-FR" dirty="0" err="1"/>
              <a:t>Task</a:t>
            </a:r>
            <a:r>
              <a:rPr lang="fr-FR" dirty="0"/>
              <a:t> Planner</a:t>
            </a:r>
          </a:p>
          <a:p>
            <a:pPr lvl="1"/>
            <a:r>
              <a:rPr lang="fr-FR" dirty="0"/>
              <a:t>Ajout de l’individue, des Alias</a:t>
            </a:r>
          </a:p>
        </p:txBody>
      </p:sp>
      <p:pic>
        <p:nvPicPr>
          <p:cNvPr id="5" name="Picture 4" descr="A diagram of a diagram of a twin twins&#10;&#10;Description automatically generated with medium confidence">
            <a:extLst>
              <a:ext uri="{FF2B5EF4-FFF2-40B4-BE49-F238E27FC236}">
                <a16:creationId xmlns:a16="http://schemas.microsoft.com/office/drawing/2014/main" id="{C1525009-A9BA-1A49-5C03-3745FA60C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96" y="844984"/>
            <a:ext cx="3594504" cy="516803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C6D895-A4C6-9B7D-E64C-2ECCB2623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D478D-7F92-8B61-F12E-E4C410321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8CB76F-7F3F-1AA0-9FB8-812BB092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51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EE86-F23A-B538-3451-067B572D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8C58-56FB-B6A6-84D9-D856D87B2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Boucle temps réel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Integrator</a:t>
            </a:r>
            <a:r>
              <a:rPr lang="fr-FR" dirty="0"/>
              <a:t> : Ajoute les informations du Digital </a:t>
            </a:r>
            <a:r>
              <a:rPr lang="fr-FR" dirty="0" err="1"/>
              <a:t>Twin</a:t>
            </a:r>
            <a:r>
              <a:rPr lang="fr-FR" dirty="0"/>
              <a:t> et demande au digital </a:t>
            </a:r>
            <a:r>
              <a:rPr lang="fr-FR" dirty="0" err="1"/>
              <a:t>Twin</a:t>
            </a:r>
            <a:r>
              <a:rPr lang="fr-FR" dirty="0"/>
              <a:t> des informations</a:t>
            </a:r>
          </a:p>
          <a:p>
            <a:r>
              <a:rPr lang="fr-FR" dirty="0"/>
              <a:t>Rule maker : Applique les règles Python  (</a:t>
            </a:r>
            <a:r>
              <a:rPr lang="fr-FR" dirty="0" err="1"/>
              <a:t>isTouching</a:t>
            </a:r>
            <a:r>
              <a:rPr lang="fr-FR" dirty="0"/>
              <a:t>)</a:t>
            </a:r>
          </a:p>
          <a:p>
            <a:r>
              <a:rPr lang="fr-FR" dirty="0" err="1"/>
              <a:t>Reasonner</a:t>
            </a:r>
            <a:r>
              <a:rPr lang="fr-FR" dirty="0"/>
              <a:t> : Assure la consistance de l’ontologie, infère et applique les règles SWRL</a:t>
            </a:r>
          </a:p>
          <a:p>
            <a:r>
              <a:rPr lang="fr-FR" dirty="0"/>
              <a:t>Reader : Lit l’ontologie et renvoie en langage </a:t>
            </a:r>
            <a:r>
              <a:rPr lang="fr-FR" dirty="0" err="1"/>
              <a:t>Task</a:t>
            </a:r>
            <a:r>
              <a:rPr lang="fr-FR" dirty="0"/>
              <a:t> Planner (PPDL)</a:t>
            </a:r>
          </a:p>
        </p:txBody>
      </p:sp>
      <p:pic>
        <p:nvPicPr>
          <p:cNvPr id="11" name="Picture 10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7D8ED842-D400-2333-8F61-BD413C225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7" y="2378195"/>
            <a:ext cx="3057525" cy="781050"/>
          </a:xfrm>
          <a:prstGeom prst="rect">
            <a:avLst/>
          </a:prstGeom>
        </p:spPr>
      </p:pic>
      <p:pic>
        <p:nvPicPr>
          <p:cNvPr id="13" name="Picture 12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21FEDA2E-EB9F-555C-E7D6-8B38155E5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1" y="2378195"/>
            <a:ext cx="6105525" cy="781050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B5427C0-159D-7AE6-E6D7-671DE9799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CBBDE5-85F0-8FAD-1E90-683ED789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FD4389-9FEE-1395-67C0-384F63E7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283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C51B-2876-BE72-DB66-FB3F566E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Implémentations 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BFC6A-FB3C-FFBA-F87A-756FC2CF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D8C6D-4141-D45C-20CA-23EC5E3A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9E56D-DABE-DB79-721E-17ED3418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25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E6DD7-E630-A0FE-8D8B-0727765EA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52" y="1690688"/>
            <a:ext cx="2464748" cy="3842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667198-7DE1-4F43-EB6A-A53F9894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24" y="1429765"/>
            <a:ext cx="3311176" cy="43647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E93099-F11C-7D06-BC79-46DA9407B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225" y="2143465"/>
            <a:ext cx="4399559" cy="3004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6E31BD6-273E-A009-186E-F4A1A8D521DF}"/>
              </a:ext>
            </a:extLst>
          </p:cNvPr>
          <p:cNvSpPr txBox="1"/>
          <p:nvPr/>
        </p:nvSpPr>
        <p:spPr>
          <a:xfrm>
            <a:off x="1116652" y="5760296"/>
            <a:ext cx="22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Ontology</a:t>
            </a:r>
            <a:r>
              <a:rPr lang="fr-FR" dirty="0"/>
              <a:t> Manager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BDD0BE-59E9-FBC7-0E50-5F59CF6B4CBB}"/>
              </a:ext>
            </a:extLst>
          </p:cNvPr>
          <p:cNvSpPr txBox="1"/>
          <p:nvPr/>
        </p:nvSpPr>
        <p:spPr>
          <a:xfrm>
            <a:off x="4762750" y="5794497"/>
            <a:ext cx="22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Integrator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37AFC-F9F2-188E-2CF3-C0FF8E9B75AA}"/>
              </a:ext>
            </a:extLst>
          </p:cNvPr>
          <p:cNvSpPr txBox="1"/>
          <p:nvPr/>
        </p:nvSpPr>
        <p:spPr>
          <a:xfrm>
            <a:off x="8696332" y="5794497"/>
            <a:ext cx="22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Reader</a:t>
            </a:r>
          </a:p>
        </p:txBody>
      </p:sp>
    </p:spTree>
    <p:extLst>
      <p:ext uri="{BB962C8B-B14F-4D97-AF65-F5344CB8AC3E}">
        <p14:creationId xmlns:p14="http://schemas.microsoft.com/office/powerpoint/2010/main" val="505668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CF3DB-1A9A-7756-FFB6-5386D02F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81B57-E21A-DF68-98CC-1F17FF60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Ontologie</a:t>
            </a:r>
          </a:p>
          <a:p>
            <a:pPr lvl="1"/>
            <a:r>
              <a:rPr lang="fr-FR" dirty="0"/>
              <a:t>SOMA (+)</a:t>
            </a:r>
          </a:p>
          <a:p>
            <a:pPr lvl="1"/>
            <a:r>
              <a:rPr lang="fr-FR" dirty="0"/>
              <a:t>Domain/</a:t>
            </a:r>
            <a:r>
              <a:rPr lang="fr-FR" dirty="0" err="1"/>
              <a:t>Mid</a:t>
            </a:r>
            <a:r>
              <a:rPr lang="fr-FR" dirty="0"/>
              <a:t> Layer (+)</a:t>
            </a:r>
          </a:p>
          <a:p>
            <a:pPr lvl="1"/>
            <a:r>
              <a:rPr lang="fr-FR" dirty="0"/>
              <a:t>SWRL (-)</a:t>
            </a:r>
          </a:p>
          <a:p>
            <a:r>
              <a:rPr lang="fr-FR" dirty="0"/>
              <a:t>Owlready2 : bien mais lent avec le SWRL </a:t>
            </a:r>
          </a:p>
          <a:p>
            <a:r>
              <a:rPr lang="fr-FR" dirty="0" err="1"/>
              <a:t>Ontologenius</a:t>
            </a:r>
            <a:r>
              <a:rPr lang="fr-FR" dirty="0"/>
              <a:t> : à re-expérimenter sans SWRL</a:t>
            </a:r>
          </a:p>
          <a:p>
            <a:r>
              <a:rPr lang="fr-FR" dirty="0"/>
              <a:t>Algorithme fiable, simple</a:t>
            </a:r>
          </a:p>
          <a:p>
            <a:r>
              <a:rPr lang="fr-FR" dirty="0"/>
              <a:t>Grosse dépendance de l’ontologie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D4DB-3A40-B1D5-A11E-EF7554D4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036CE-C4BB-6E64-E868-0AA8147E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53344-4818-5AEB-39CF-0A82147C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821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8A17-7BE3-4A70-23DA-DC442ED3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64EF-D45C-F28C-B30D-6C7BB40D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Anchoring</a:t>
            </a:r>
            <a:r>
              <a:rPr lang="fr-FR" dirty="0"/>
              <a:t> permet de faire plus que de la robotique cognitive</a:t>
            </a:r>
          </a:p>
          <a:p>
            <a:r>
              <a:rPr lang="fr-FR" dirty="0"/>
              <a:t>Jumeau numérique dans tous les domaines, l’</a:t>
            </a:r>
            <a:r>
              <a:rPr lang="fr-FR" dirty="0" err="1"/>
              <a:t>Anchoring</a:t>
            </a:r>
            <a:r>
              <a:rPr lang="fr-FR" dirty="0"/>
              <a:t> permet d’utiliser de la sémantique dans plein de domaine</a:t>
            </a:r>
          </a:p>
          <a:p>
            <a:r>
              <a:rPr lang="fr-FR" dirty="0"/>
              <a:t>Logique sémantique </a:t>
            </a:r>
          </a:p>
          <a:p>
            <a:r>
              <a:rPr lang="fr-FR" dirty="0"/>
              <a:t>Permet à diffèrent processus de s’appuyer sur des données sémantiques et donc formel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7FF35-3788-3B19-E967-1893511CC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9B15-48C9-55E2-583A-0C954A1F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7FA00-B26D-1F0F-BD2E-4B3FD611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571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5A1B-2EC9-A81A-B80F-ABB2926E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Personnel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E47B-361E-B60E-88AB-DCEF54B7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Sortie de ma zone de confort en faisant des choses abstraites</a:t>
            </a:r>
          </a:p>
          <a:p>
            <a:r>
              <a:rPr lang="fr-FR" dirty="0"/>
              <a:t>Apprentissage du domaine de la robotique cognitive</a:t>
            </a:r>
          </a:p>
          <a:p>
            <a:r>
              <a:rPr lang="fr-FR" dirty="0"/>
              <a:t>Apprentissage des ontologies</a:t>
            </a:r>
          </a:p>
          <a:p>
            <a:r>
              <a:rPr lang="fr-FR" dirty="0"/>
              <a:t>Découverte de la recherche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3EC68-C455-D282-F6EF-27E3E40ED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7EB97-BE9D-93A2-DC76-336CD483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358BF-1089-E2F2-2FB6-063DEF5E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791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1AD2-FBDC-7AC5-47B0-B530B4CE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  <a:br>
              <a:rPr lang="fr-FR" dirty="0"/>
            </a:br>
            <a:br>
              <a:rPr lang="fr-FR" dirty="0"/>
            </a:br>
            <a:r>
              <a:rPr lang="fr-FR" dirty="0"/>
              <a:t>Avez-vous des questions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A4F87-36CF-41FC-7E5D-BFB79C071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46C2-8E40-EE12-B729-3315C57B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0836A-05BE-9974-8B8F-B533B719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C256-9853-B8B6-CF48-948664BA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39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31F5-A14C-6AE4-9EF6-3AF78203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B7E58-357D-EF03-F170-787FD2948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Comment en utilisant une ontologie et la sémantique peut-on automatisé la création de d’information (dont prédicats) à l’aide de Digital </a:t>
            </a:r>
            <a:r>
              <a:rPr lang="fr-FR" dirty="0" err="1"/>
              <a:t>Twin</a:t>
            </a:r>
            <a:r>
              <a:rPr lang="fr-FR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65844-E476-97E9-DDA9-E29719D3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C0289-D08A-5286-3B59-A2EDE051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7361B-BB18-C570-9DE1-7442AD2C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260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3113-6FAD-8603-2D5D-D9F464A1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45D30-BC7A-8B87-FF15-237A325E0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ECD4A-64C6-4C05-E9A0-07A09603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7F74-FFE5-3E23-572F-15A18E419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33729-6F05-3CF2-9220-02EB034E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09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1F0B-B897-610D-D841-AC3DD465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59D5F-137B-D145-FDF8-B1E69E2F8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718" y="1825625"/>
            <a:ext cx="8408564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A38D58-4DC9-4DA8-33BC-9DFE060C6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6C065A-4FC7-0982-2A31-7C01B0BD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0B3E92-1297-497E-BE59-9FBE0F86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363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36734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Extension of SOMA</a:t>
            </a:r>
          </a:p>
        </p:txBody>
      </p:sp>
      <p:sp>
        <p:nvSpPr>
          <p:cNvPr id="143290197" name="Content Placeholder 2"/>
          <p:cNvSpPr>
            <a:spLocks noGrp="1"/>
          </p:cNvSpPr>
          <p:nvPr>
            <p:ph idx="1"/>
          </p:nvPr>
        </p:nvSpPr>
        <p:spPr bwMode="auto">
          <a:xfrm>
            <a:off x="723123" y="1825624"/>
            <a:ext cx="10985499" cy="4351338"/>
          </a:xfrm>
        </p:spPr>
        <p:txBody>
          <a:bodyPr/>
          <a:lstStyle/>
          <a:p>
            <a:pPr>
              <a:defRPr/>
            </a:pPr>
            <a:r>
              <a:rPr b="1"/>
              <a:t>MID </a:t>
            </a:r>
            <a:r>
              <a:t>: </a:t>
            </a:r>
            <a:r>
              <a:rPr>
                <a:solidFill>
                  <a:schemeClr val="accent1"/>
                </a:solidFill>
              </a:rPr>
              <a:t>ComputeDTRequestOP </a:t>
            </a:r>
            <a:r>
              <a:rPr>
                <a:solidFill>
                  <a:schemeClr val="tx1"/>
                </a:solidFill>
              </a:rPr>
              <a:t>+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ComputeDTRequestDP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Arial"/>
                <a:ea typeface="Arial"/>
                <a:cs typeface="Arial"/>
              </a:rPr>
              <a:t>DigitalTwinAnnotation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Arial"/>
                <a:ea typeface="Arial"/>
                <a:cs typeface="Arial"/>
              </a:rPr>
              <a:t> </a:t>
            </a:r>
            <a:r>
              <a:rPr>
                <a:solidFill>
                  <a:srgbClr val="FFC000"/>
                </a:solidFill>
              </a:rPr>
              <a:t>Universal Robot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accent4"/>
                </a:solidFill>
                <a:latin typeface="Arial"/>
                <a:ea typeface="Arial"/>
                <a:cs typeface="Arial"/>
              </a:rPr>
              <a:t>(DigitalTwin)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graspabilityComputeDTRequestOP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graspabilityComputeRequestDP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IsEmpty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 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hasPose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 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isAbove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isAboveArea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isBelow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isBelowArea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isGraspableBy</a:t>
            </a:r>
            <a:endParaRPr>
              <a:solidFill>
                <a:schemeClr val="accent1"/>
              </a:solidFill>
            </a:endParaRPr>
          </a:p>
          <a:p>
            <a:pPr>
              <a:defRPr/>
            </a:pPr>
            <a:r>
              <a:rPr b="1"/>
              <a:t>DOMAIN </a:t>
            </a:r>
            <a:r>
              <a:t>: </a:t>
            </a:r>
            <a:r>
              <a:rPr>
                <a:solidFill>
                  <a:srgbClr val="FFC000"/>
                </a:solidFill>
              </a:rPr>
              <a:t>Cube </a:t>
            </a:r>
            <a:r>
              <a:t>+ </a:t>
            </a:r>
            <a:r>
              <a:rPr>
                <a:solidFill>
                  <a:srgbClr val="FFC000"/>
                </a:solidFill>
              </a:rPr>
              <a:t>Stand </a:t>
            </a:r>
            <a:r>
              <a:t>+</a:t>
            </a:r>
            <a:r>
              <a:rPr>
                <a:solidFill>
                  <a:srgbClr val="FFC000"/>
                </a:solidFill>
              </a:rPr>
              <a:t> Table + canGrasp </a:t>
            </a:r>
            <a:r>
              <a:rPr>
                <a:solidFill>
                  <a:schemeClr val="tx1"/>
                </a:solidFill>
              </a:rPr>
              <a:t>+</a:t>
            </a:r>
            <a:r>
              <a:rPr>
                <a:solidFill>
                  <a:srgbClr val="FFC000"/>
                </a:solidFill>
              </a:rPr>
              <a:t> (XDE)</a:t>
            </a:r>
          </a:p>
          <a:p>
            <a:pPr>
              <a:defRPr/>
            </a:pPr>
            <a:r>
              <a:rPr b="1"/>
              <a:t>APPLICATION </a:t>
            </a:r>
            <a:r>
              <a:t>:</a:t>
            </a:r>
            <a:r>
              <a:rPr>
                <a:solidFill>
                  <a:srgbClr val="FFC000"/>
                </a:solidFill>
              </a:rPr>
              <a:t> </a:t>
            </a:r>
            <a:r>
              <a:rPr>
                <a:solidFill>
                  <a:srgbClr val="7030A0"/>
                </a:solidFill>
              </a:rPr>
              <a:t>Individuals </a:t>
            </a:r>
            <a:r>
              <a:rPr>
                <a:solidFill>
                  <a:schemeClr val="tx1"/>
                </a:solidFill>
              </a:rPr>
              <a:t>+</a:t>
            </a:r>
            <a:r>
              <a:rPr>
                <a:solidFill>
                  <a:srgbClr val="7030A0"/>
                </a:solidFill>
              </a:rPr>
              <a:t> DataPropeties (Anchoring)</a:t>
            </a:r>
            <a:endParaRPr>
              <a:solidFill>
                <a:schemeClr val="tx1"/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7543930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2CB0B2-8359-BE22-7985-19B325EDC77A}" type="slidenum">
              <a:rPr lang="en-US"/>
              <a:t>32</a:t>
            </a:fld>
            <a:endParaRPr/>
          </a:p>
        </p:txBody>
      </p:sp>
      <p:sp>
        <p:nvSpPr>
          <p:cNvPr id="22221505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134550433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027096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Design</a:t>
            </a:r>
          </a:p>
        </p:txBody>
      </p:sp>
      <p:sp>
        <p:nvSpPr>
          <p:cNvPr id="50641362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Upper (from SOMA) that I have reduced &gt; Specifier</a:t>
            </a:r>
          </a:p>
          <a:p>
            <a:pPr>
              <a:defRPr/>
            </a:pPr>
            <a:r>
              <a:t>WIP add Rules</a:t>
            </a:r>
          </a:p>
          <a:p>
            <a:pPr>
              <a:defRPr/>
            </a:pPr>
            <a:endParaRPr/>
          </a:p>
        </p:txBody>
      </p:sp>
      <p:pic>
        <p:nvPicPr>
          <p:cNvPr id="172709793" name="Picture 172709792"/>
          <p:cNvPicPr>
            <a:picLocks noChangeAspect="1"/>
          </p:cNvPicPr>
          <p:nvPr/>
        </p:nvPicPr>
        <p:blipFill>
          <a:blip r:embed="rId3"/>
          <a:srcRect l="2603" t="29120" r="3834" b="28039"/>
          <a:stretch/>
        </p:blipFill>
        <p:spPr bwMode="auto">
          <a:xfrm>
            <a:off x="7416" y="3181347"/>
            <a:ext cx="12177167" cy="3228975"/>
          </a:xfrm>
          <a:prstGeom prst="rect">
            <a:avLst/>
          </a:prstGeom>
        </p:spPr>
      </p:pic>
      <p:sp>
        <p:nvSpPr>
          <p:cNvPr id="165959496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6378C9-7049-29FB-782A-61B9B78D1490}" type="slidenum">
              <a:rPr lang="en-US"/>
              <a:t>33</a:t>
            </a:fld>
            <a:endParaRPr/>
          </a:p>
        </p:txBody>
      </p:sp>
      <p:sp>
        <p:nvSpPr>
          <p:cNvPr id="13029478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23517654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52389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Populated</a:t>
            </a:r>
          </a:p>
        </p:txBody>
      </p:sp>
      <p:sp>
        <p:nvSpPr>
          <p:cNvPr id="177426589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Add individuals</a:t>
            </a:r>
          </a:p>
        </p:txBody>
      </p:sp>
      <p:pic>
        <p:nvPicPr>
          <p:cNvPr id="470127015" name="Picture 470127014"/>
          <p:cNvPicPr>
            <a:picLocks noChangeAspect="1"/>
          </p:cNvPicPr>
          <p:nvPr/>
        </p:nvPicPr>
        <p:blipFill>
          <a:blip r:embed="rId3"/>
          <a:srcRect t="19152" b="43860"/>
          <a:stretch/>
        </p:blipFill>
        <p:spPr bwMode="auto">
          <a:xfrm>
            <a:off x="-76198" y="2690811"/>
            <a:ext cx="12191999" cy="3486150"/>
          </a:xfrm>
          <a:prstGeom prst="rect">
            <a:avLst/>
          </a:prstGeom>
        </p:spPr>
      </p:pic>
      <p:sp>
        <p:nvSpPr>
          <p:cNvPr id="5407142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8C8DF1D-0745-33D4-2F1A-AD8182BD4199}" type="slidenum">
              <a:rPr lang="en-US"/>
              <a:t>34</a:t>
            </a:fld>
            <a:endParaRPr/>
          </a:p>
        </p:txBody>
      </p:sp>
      <p:sp>
        <p:nvSpPr>
          <p:cNvPr id="11614481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27145382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921064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Integrated</a:t>
            </a:r>
          </a:p>
        </p:txBody>
      </p:sp>
      <p:sp>
        <p:nvSpPr>
          <p:cNvPr id="152933325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Add data properties</a:t>
            </a:r>
          </a:p>
        </p:txBody>
      </p:sp>
      <p:pic>
        <p:nvPicPr>
          <p:cNvPr id="1109416143" name="Picture 110941614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-4744"/>
            <a:ext cx="12191999" cy="6361094"/>
          </a:xfrm>
          <a:prstGeom prst="rect">
            <a:avLst/>
          </a:prstGeom>
        </p:spPr>
      </p:pic>
      <p:sp>
        <p:nvSpPr>
          <p:cNvPr id="179380319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8568626-57F7-56C4-8476-44573B51F7A4}" type="slidenum">
              <a:rPr lang="en-US"/>
              <a:t>35</a:t>
            </a:fld>
            <a:endParaRPr/>
          </a:p>
        </p:txBody>
      </p:sp>
      <p:sp>
        <p:nvSpPr>
          <p:cNvPr id="73679394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175612064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22412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Integrated Reasoned</a:t>
            </a:r>
          </a:p>
        </p:txBody>
      </p:sp>
      <p:sp>
        <p:nvSpPr>
          <p:cNvPr id="191811380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Inferred relations</a:t>
            </a:r>
          </a:p>
        </p:txBody>
      </p:sp>
      <p:pic>
        <p:nvPicPr>
          <p:cNvPr id="862033465" name="Picture 86203346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248196"/>
            <a:ext cx="12191999" cy="6361600"/>
          </a:xfrm>
          <a:prstGeom prst="rect">
            <a:avLst/>
          </a:prstGeom>
        </p:spPr>
      </p:pic>
      <p:sp>
        <p:nvSpPr>
          <p:cNvPr id="2039803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3E87096-9E53-4347-974E-34087FCCD4D7}" type="slidenum">
              <a:rPr lang="en-US"/>
              <a:t>36</a:t>
            </a:fld>
            <a:endParaRPr/>
          </a:p>
        </p:txBody>
      </p:sp>
      <p:sp>
        <p:nvSpPr>
          <p:cNvPr id="132127293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32021657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25F5-7C7A-2074-2086-222B3240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9838-F893-8DD7-FFB1-0315AD39C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I - Présentation du projet et de son cadre</a:t>
            </a:r>
          </a:p>
          <a:p>
            <a:pPr marL="0" indent="0">
              <a:buNone/>
            </a:pPr>
            <a:r>
              <a:rPr lang="fr-FR" dirty="0"/>
              <a:t>II - Pourquoi et comment utilisé une ontologie ?</a:t>
            </a:r>
          </a:p>
          <a:p>
            <a:pPr marL="0" indent="0">
              <a:buNone/>
            </a:pPr>
            <a:r>
              <a:rPr lang="fr-FR" dirty="0"/>
              <a:t>III - Algorithme de l’</a:t>
            </a:r>
            <a:r>
              <a:rPr lang="fr-FR" dirty="0" err="1"/>
              <a:t>Anchoring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IV - Implémentation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5AA47-0351-CB62-A8F0-14D430EF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E48D-25E9-32DD-3017-17AEEAD0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B085C-05C7-7655-1A92-3B994A31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28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0C7C-0734-74E6-C9EA-7E28E0B5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- Présentation du projet et de son cadre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94203-0FFA-0678-FF52-8920C9B72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BB26-6DEA-B503-EF91-7F9C786A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59037-AA79-67AC-23E6-818D83E8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A5C2C-29E6-C83B-4417-9DBE6DF2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53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1654-E28A-5F0B-69F2-4E0EA26D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du 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FA44D-17F1-2F38-1703-D3088E11C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Equipe robotique Intelligente : Raphaël, Matteo, Luis, </a:t>
            </a:r>
            <a:r>
              <a:rPr lang="fr-FR" dirty="0" err="1"/>
              <a:t>Jianyong</a:t>
            </a:r>
            <a:endParaRPr lang="fr-FR" dirty="0"/>
          </a:p>
          <a:p>
            <a:r>
              <a:rPr lang="fr-FR" dirty="0"/>
              <a:t>Robotique cognitive</a:t>
            </a:r>
          </a:p>
          <a:p>
            <a:r>
              <a:rPr lang="fr-FR" dirty="0"/>
              <a:t>Intégration avec </a:t>
            </a:r>
            <a:r>
              <a:rPr lang="fr-FR" dirty="0" err="1"/>
              <a:t>Squidly</a:t>
            </a:r>
            <a:endParaRPr lang="fr-FR" dirty="0"/>
          </a:p>
          <a:p>
            <a:r>
              <a:rPr lang="fr-FR" dirty="0"/>
              <a:t>Projet </a:t>
            </a:r>
            <a:r>
              <a:rPr lang="fr-FR" dirty="0" err="1"/>
              <a:t>Moonshot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F683-035A-A7F5-95E2-4950C5F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2E2B-503E-C446-5B17-FED53DD5D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39CA7-6359-DABA-9F7F-1C49DDBD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82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E761-AF7E-C47D-89D9-92AB7354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3FD6262E-FEDA-DD9D-0C0C-D76748E9C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73" y="1834252"/>
            <a:ext cx="7483654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D66E40-9962-F6A8-DB65-85FBD30D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574C70-8731-B344-EC60-DC6B6498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A5C38E-840E-5BF1-EFEA-71E9526D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48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78CF-B3C8-A883-ED94-1493CE85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- Pourquoi et comment utilisé une ontologie ?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A2FCC-755D-B85B-2E9F-287B21219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6AA4F-5F05-D997-920F-9F6B6DFD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9F9CB-4E51-0F17-E466-BA10955CA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B5969-BD4A-B01F-3DF8-2BB19488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17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D3A8-6DD1-86EE-2426-DED7B965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Besoins -&gt; </a:t>
            </a:r>
            <a:r>
              <a:rPr lang="fr-FR" dirty="0" err="1"/>
              <a:t>Ontology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9866-CC12-DA77-F741-69C1ED9D1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Qu’est-ce qu’une ontologie ? </a:t>
            </a:r>
          </a:p>
          <a:p>
            <a:pPr lvl="1"/>
            <a:r>
              <a:rPr lang="fr-FR" dirty="0"/>
              <a:t>Modèle de donnée contenant des concepts et des relations pour modéliser de la connaissance.</a:t>
            </a:r>
          </a:p>
          <a:p>
            <a:r>
              <a:rPr lang="fr-FR" dirty="0"/>
              <a:t>Pourquoi une ontologie ? </a:t>
            </a:r>
          </a:p>
          <a:p>
            <a:pPr lvl="1"/>
            <a:r>
              <a:rPr lang="fr-FR" dirty="0"/>
              <a:t>Lisible par la machine et par les humains</a:t>
            </a:r>
          </a:p>
          <a:p>
            <a:pPr lvl="1"/>
            <a:r>
              <a:rPr lang="fr-FR" dirty="0"/>
              <a:t>Manipulation de données Sémantique</a:t>
            </a:r>
          </a:p>
          <a:p>
            <a:pPr lvl="1"/>
            <a:r>
              <a:rPr lang="fr-FR" dirty="0"/>
              <a:t>Raisonneur ontologique -&gt; Valider et Inférer la connaissance</a:t>
            </a:r>
          </a:p>
          <a:p>
            <a:pPr lvl="1"/>
            <a:r>
              <a:rPr lang="fr-FR" dirty="0"/>
              <a:t>Règles basés sémantique : SWRL (</a:t>
            </a:r>
            <a:r>
              <a:rPr lang="fr-FR" dirty="0" err="1"/>
              <a:t>Semantic</a:t>
            </a:r>
            <a:r>
              <a:rPr lang="fr-FR" dirty="0"/>
              <a:t> Web Rule </a:t>
            </a:r>
            <a:r>
              <a:rPr lang="fr-FR" dirty="0" err="1"/>
              <a:t>Language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Base de connaissance commune : </a:t>
            </a:r>
            <a:r>
              <a:rPr lang="fr-FR" dirty="0" err="1"/>
              <a:t>Upper</a:t>
            </a:r>
            <a:r>
              <a:rPr lang="fr-FR" dirty="0"/>
              <a:t> Ontologie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B93F-5D3A-A767-59C5-80E1B35E8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E8BA7-4326-998B-9D96-F476CD6C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3639-2BB5-BE46-70E9-1CAE87AA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9768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985</Words>
  <Application>Microsoft Office PowerPoint</Application>
  <PresentationFormat>Widescreen</PresentationFormat>
  <Paragraphs>247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Anchoring : Ancrage symbolique de données de digital Twin avec une ontologie</vt:lpstr>
      <vt:lpstr>Introduction</vt:lpstr>
      <vt:lpstr>Problématique</vt:lpstr>
      <vt:lpstr>Sommaire</vt:lpstr>
      <vt:lpstr>I - Présentation du projet et de son cadre </vt:lpstr>
      <vt:lpstr>Cadre du projet</vt:lpstr>
      <vt:lpstr>Présentation du projet</vt:lpstr>
      <vt:lpstr>II - Pourquoi et comment utilisé une ontologie ? </vt:lpstr>
      <vt:lpstr>Nos Besoins -&gt; Ontology</vt:lpstr>
      <vt:lpstr>Ontologie </vt:lpstr>
      <vt:lpstr>OWL</vt:lpstr>
      <vt:lpstr>Upper Ontologie</vt:lpstr>
      <vt:lpstr>SOMA</vt:lpstr>
      <vt:lpstr>Moteur Ontologie</vt:lpstr>
      <vt:lpstr>III - Algorithme de l’Anchoring </vt:lpstr>
      <vt:lpstr>Algorithme Simple</vt:lpstr>
      <vt:lpstr>Algorithme lineaire</vt:lpstr>
      <vt:lpstr>Algorithme : Ontology Manager</vt:lpstr>
      <vt:lpstr>Ontology manager réduit</vt:lpstr>
      <vt:lpstr>IV - Implémentation </vt:lpstr>
      <vt:lpstr>Implémentation</vt:lpstr>
      <vt:lpstr>Design</vt:lpstr>
      <vt:lpstr>Setup</vt:lpstr>
      <vt:lpstr>Run Time</vt:lpstr>
      <vt:lpstr>Implémentations ROS</vt:lpstr>
      <vt:lpstr>Apprentissage</vt:lpstr>
      <vt:lpstr>Conclusion</vt:lpstr>
      <vt:lpstr>Conclusion Personnel</vt:lpstr>
      <vt:lpstr>Merci de votre Attention !  Avez-vous des questions ? </vt:lpstr>
      <vt:lpstr>Annexe</vt:lpstr>
      <vt:lpstr>PowerPoint Presentation</vt:lpstr>
      <vt:lpstr>Extension of SOMA</vt:lpstr>
      <vt:lpstr>Design</vt:lpstr>
      <vt:lpstr>Populated</vt:lpstr>
      <vt:lpstr>Integrated</vt:lpstr>
      <vt:lpstr>Integrated Reasoned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Anchoring :</dc:title>
  <dc:creator>Jubin-Huerne, Léon</dc:creator>
  <cp:lastModifiedBy>Jubin-Huerne, Léon</cp:lastModifiedBy>
  <cp:revision>16</cp:revision>
  <dcterms:created xsi:type="dcterms:W3CDTF">2024-03-18T16:13:37Z</dcterms:created>
  <dcterms:modified xsi:type="dcterms:W3CDTF">2024-03-19T14:57:13Z</dcterms:modified>
</cp:coreProperties>
</file>